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4"/>
  </p:sldMasterIdLst>
  <p:notesMasterIdLst>
    <p:notesMasterId r:id="rId24"/>
  </p:notesMasterIdLst>
  <p:sldIdLst>
    <p:sldId id="256" r:id="rId5"/>
    <p:sldId id="257" r:id="rId6"/>
    <p:sldId id="258" r:id="rId7"/>
    <p:sldId id="275" r:id="rId8"/>
    <p:sldId id="277" r:id="rId9"/>
    <p:sldId id="276" r:id="rId10"/>
    <p:sldId id="259" r:id="rId11"/>
    <p:sldId id="260" r:id="rId12"/>
    <p:sldId id="261" r:id="rId13"/>
    <p:sldId id="265" r:id="rId14"/>
    <p:sldId id="266" r:id="rId15"/>
    <p:sldId id="267" r:id="rId16"/>
    <p:sldId id="280" r:id="rId17"/>
    <p:sldId id="268" r:id="rId18"/>
    <p:sldId id="274" r:id="rId19"/>
    <p:sldId id="273" r:id="rId20"/>
    <p:sldId id="269" r:id="rId21"/>
    <p:sldId id="278" r:id="rId22"/>
    <p:sldId id="279" r:id="rId2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120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6833255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20512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112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0500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592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0504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3073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2408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684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603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468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04873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4177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457200" y="563759"/>
            <a:ext cx="8229600" cy="3009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7200"/>
            </a:lvl1pPr>
            <a:lvl2pPr>
              <a:spcBef>
                <a:spcPts val="0"/>
              </a:spcBef>
              <a:buSzPct val="100000"/>
              <a:defRPr sz="7200"/>
            </a:lvl2pPr>
            <a:lvl3pPr>
              <a:spcBef>
                <a:spcPts val="0"/>
              </a:spcBef>
              <a:buSzPct val="100000"/>
              <a:defRPr sz="7200"/>
            </a:lvl3pPr>
            <a:lvl4pPr>
              <a:spcBef>
                <a:spcPts val="0"/>
              </a:spcBef>
              <a:buSzPct val="100000"/>
              <a:defRPr sz="7200"/>
            </a:lvl4pPr>
            <a:lvl5pPr>
              <a:spcBef>
                <a:spcPts val="0"/>
              </a:spcBef>
              <a:buSzPct val="100000"/>
              <a:defRPr sz="7200"/>
            </a:lvl5pPr>
            <a:lvl6pPr>
              <a:spcBef>
                <a:spcPts val="0"/>
              </a:spcBef>
              <a:buSzPct val="100000"/>
              <a:defRPr sz="7200"/>
            </a:lvl6pPr>
            <a:lvl7pPr>
              <a:spcBef>
                <a:spcPts val="0"/>
              </a:spcBef>
              <a:buSzPct val="100000"/>
              <a:defRPr sz="7200"/>
            </a:lvl7pPr>
            <a:lvl8pPr>
              <a:spcBef>
                <a:spcPts val="0"/>
              </a:spcBef>
              <a:buSzPct val="100000"/>
              <a:defRPr sz="7200"/>
            </a:lvl8pPr>
            <a:lvl9pPr>
              <a:spcBef>
                <a:spcPts val="0"/>
              </a:spcBef>
              <a:buSzPct val="100000"/>
              <a:defRPr sz="7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457200" y="3716392"/>
            <a:ext cx="8229600" cy="123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cxnSp>
        <p:nvCxnSpPr>
          <p:cNvPr id="12" name="Shape 12"/>
          <p:cNvCxnSpPr/>
          <p:nvPr/>
        </p:nvCxnSpPr>
        <p:spPr>
          <a:xfrm>
            <a:off x="457200" y="411479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Shape 13"/>
          <p:cNvCxnSpPr/>
          <p:nvPr/>
        </p:nvCxnSpPr>
        <p:spPr>
          <a:xfrm>
            <a:off x="457200" y="3633382"/>
            <a:ext cx="8229600" cy="0"/>
          </a:xfrm>
          <a:prstGeom prst="straightConnector1">
            <a:avLst/>
          </a:prstGeom>
          <a:noFill/>
          <a:ln w="5715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>
                <a:solidFill>
                  <a:srgbClr val="DA0002"/>
                </a:solidFill>
              </a:defRPr>
            </a:lvl1pPr>
            <a:lvl2pPr>
              <a:spcBef>
                <a:spcPts val="0"/>
              </a:spcBef>
              <a:defRPr>
                <a:solidFill>
                  <a:srgbClr val="DA0002"/>
                </a:solidFill>
              </a:defRPr>
            </a:lvl2pPr>
            <a:lvl3pPr>
              <a:spcBef>
                <a:spcPts val="0"/>
              </a:spcBef>
              <a:defRPr>
                <a:solidFill>
                  <a:srgbClr val="DA0002"/>
                </a:solidFill>
              </a:defRPr>
            </a:lvl3pPr>
            <a:lvl4pPr>
              <a:spcBef>
                <a:spcPts val="0"/>
              </a:spcBef>
              <a:defRPr>
                <a:solidFill>
                  <a:srgbClr val="DA0002"/>
                </a:solidFill>
              </a:defRPr>
            </a:lvl4pPr>
            <a:lvl5pPr>
              <a:spcBef>
                <a:spcPts val="0"/>
              </a:spcBef>
              <a:defRPr>
                <a:solidFill>
                  <a:srgbClr val="DA0002"/>
                </a:solidFill>
              </a:defRPr>
            </a:lvl5pPr>
            <a:lvl6pPr>
              <a:spcBef>
                <a:spcPts val="0"/>
              </a:spcBef>
              <a:defRPr>
                <a:solidFill>
                  <a:srgbClr val="DA0002"/>
                </a:solidFill>
              </a:defRPr>
            </a:lvl6pPr>
            <a:lvl7pPr>
              <a:spcBef>
                <a:spcPts val="0"/>
              </a:spcBef>
              <a:defRPr>
                <a:solidFill>
                  <a:srgbClr val="DA0002"/>
                </a:solidFill>
              </a:defRPr>
            </a:lvl7pPr>
            <a:lvl8pPr>
              <a:spcBef>
                <a:spcPts val="0"/>
              </a:spcBef>
              <a:defRPr>
                <a:solidFill>
                  <a:srgbClr val="DA0002"/>
                </a:solidFill>
              </a:defRPr>
            </a:lvl8pPr>
            <a:lvl9pPr>
              <a:spcBef>
                <a:spcPts val="0"/>
              </a:spcBef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18" name="Shape 18"/>
          <p:cNvCxnSpPr/>
          <p:nvPr/>
        </p:nvCxnSpPr>
        <p:spPr>
          <a:xfrm>
            <a:off x="457200" y="1143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>
                <a:solidFill>
                  <a:srgbClr val="DA0002"/>
                </a:solidFill>
              </a:defRPr>
            </a:lvl1pPr>
            <a:lvl2pPr>
              <a:spcBef>
                <a:spcPts val="0"/>
              </a:spcBef>
              <a:defRPr>
                <a:solidFill>
                  <a:srgbClr val="DA0002"/>
                </a:solidFill>
              </a:defRPr>
            </a:lvl2pPr>
            <a:lvl3pPr>
              <a:spcBef>
                <a:spcPts val="0"/>
              </a:spcBef>
              <a:defRPr>
                <a:solidFill>
                  <a:srgbClr val="DA0002"/>
                </a:solidFill>
              </a:defRPr>
            </a:lvl3pPr>
            <a:lvl4pPr>
              <a:spcBef>
                <a:spcPts val="0"/>
              </a:spcBef>
              <a:defRPr>
                <a:solidFill>
                  <a:srgbClr val="DA0002"/>
                </a:solidFill>
              </a:defRPr>
            </a:lvl4pPr>
            <a:lvl5pPr>
              <a:spcBef>
                <a:spcPts val="0"/>
              </a:spcBef>
              <a:defRPr>
                <a:solidFill>
                  <a:srgbClr val="DA0002"/>
                </a:solidFill>
              </a:defRPr>
            </a:lvl5pPr>
            <a:lvl6pPr>
              <a:spcBef>
                <a:spcPts val="0"/>
              </a:spcBef>
              <a:defRPr>
                <a:solidFill>
                  <a:srgbClr val="DA0002"/>
                </a:solidFill>
              </a:defRPr>
            </a:lvl6pPr>
            <a:lvl7pPr>
              <a:spcBef>
                <a:spcPts val="0"/>
              </a:spcBef>
              <a:defRPr>
                <a:solidFill>
                  <a:srgbClr val="DA0002"/>
                </a:solidFill>
              </a:defRPr>
            </a:lvl7pPr>
            <a:lvl8pPr>
              <a:spcBef>
                <a:spcPts val="0"/>
              </a:spcBef>
              <a:defRPr>
                <a:solidFill>
                  <a:srgbClr val="DA0002"/>
                </a:solidFill>
              </a:defRPr>
            </a:lvl8pPr>
            <a:lvl9pPr>
              <a:spcBef>
                <a:spcPts val="0"/>
              </a:spcBef>
              <a:defRPr>
                <a:solidFill>
                  <a:srgbClr val="DA0002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24" name="Shape 24"/>
          <p:cNvCxnSpPr/>
          <p:nvPr/>
        </p:nvCxnSpPr>
        <p:spPr>
          <a:xfrm>
            <a:off x="457200" y="1143000"/>
            <a:ext cx="8229600" cy="0"/>
          </a:xfrm>
          <a:prstGeom prst="straightConnector1">
            <a:avLst/>
          </a:prstGeom>
          <a:noFill/>
          <a:ln w="50800" cap="flat">
            <a:solidFill>
              <a:srgbClr val="DA000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cxnSp>
        <p:nvCxnSpPr>
          <p:cNvPr id="28" name="Shape 28"/>
          <p:cNvCxnSpPr/>
          <p:nvPr/>
        </p:nvCxnSpPr>
        <p:spPr>
          <a:xfrm>
            <a:off x="457200" y="1143000"/>
            <a:ext cx="8229600" cy="0"/>
          </a:xfrm>
          <a:prstGeom prst="straightConnector1">
            <a:avLst/>
          </a:prstGeom>
          <a:noFill/>
          <a:ln w="50800" cap="flat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cxnSp>
        <p:nvCxnSpPr>
          <p:cNvPr id="32" name="Shape 32"/>
          <p:cNvCxnSpPr/>
          <p:nvPr/>
        </p:nvCxnSpPr>
        <p:spPr>
          <a:xfrm>
            <a:off x="457200" y="4317760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57200" y="113139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1pPr>
            <a:lvl2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2pPr>
            <a:lvl3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3pPr>
            <a:lvl4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4pPr>
            <a:lvl5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5pPr>
            <a:lvl6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6pPr>
            <a:lvl7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7pPr>
            <a:lvl8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8pPr>
            <a:lvl9pPr>
              <a:spcBef>
                <a:spcPts val="0"/>
              </a:spcBef>
              <a:buClr>
                <a:schemeClr val="accent1"/>
              </a:buClr>
              <a:buSzPct val="100000"/>
              <a:buNone/>
              <a:defRPr sz="36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7" name="Shape 7"/>
          <p:cNvCxnSpPr/>
          <p:nvPr/>
        </p:nvCxnSpPr>
        <p:spPr>
          <a:xfrm>
            <a:off x="457200" y="5023259"/>
            <a:ext cx="8229600" cy="0"/>
          </a:xfrm>
          <a:prstGeom prst="straightConnector1">
            <a:avLst/>
          </a:prstGeom>
          <a:noFill/>
          <a:ln w="508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ctrTitle"/>
          </p:nvPr>
        </p:nvSpPr>
        <p:spPr>
          <a:xfrm>
            <a:off x="457200" y="563759"/>
            <a:ext cx="8229600" cy="3009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r" rtl="0">
              <a:spcBef>
                <a:spcPts val="0"/>
              </a:spcBef>
              <a:buNone/>
            </a:pPr>
            <a:r>
              <a:rPr lang="en" dirty="0"/>
              <a:t>SLHS-SIM</a:t>
            </a:r>
          </a:p>
          <a:p>
            <a:pPr algn="r"/>
            <a:r>
              <a:rPr lang="en" sz="1800" dirty="0" smtClean="0"/>
              <a:t>Design Lead - Devika </a:t>
            </a:r>
            <a:r>
              <a:rPr lang="en" sz="1800" dirty="0"/>
              <a:t>Pradhan</a:t>
            </a:r>
            <a:br>
              <a:rPr lang="en" sz="1800" dirty="0"/>
            </a:br>
            <a:r>
              <a:rPr lang="en" sz="1800" dirty="0"/>
              <a:t>Liaison- Michael Wu</a:t>
            </a:r>
          </a:p>
          <a:p>
            <a:pPr algn="r" rtl="0">
              <a:spcBef>
                <a:spcPts val="0"/>
              </a:spcBef>
              <a:buNone/>
            </a:pPr>
            <a:r>
              <a:rPr lang="en" sz="1800" dirty="0" smtClean="0"/>
              <a:t>Programmer-Hang </a:t>
            </a:r>
            <a:r>
              <a:rPr lang="en" sz="1800" dirty="0"/>
              <a:t>Yang</a:t>
            </a:r>
          </a:p>
          <a:p>
            <a:pPr algn="r" rtl="0">
              <a:spcBef>
                <a:spcPts val="0"/>
              </a:spcBef>
              <a:buNone/>
            </a:pPr>
            <a:r>
              <a:rPr lang="en" sz="1800" dirty="0" smtClean="0"/>
              <a:t>Programmer-Taoyue </a:t>
            </a:r>
            <a:r>
              <a:rPr lang="en" sz="1800" dirty="0"/>
              <a:t>Zhang</a:t>
            </a:r>
          </a:p>
        </p:txBody>
      </p:sp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457200" y="3716392"/>
            <a:ext cx="8229600" cy="12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sz="2400" dirty="0"/>
              <a:t>                           Spring </a:t>
            </a:r>
            <a:r>
              <a:rPr lang="en" sz="2400"/>
              <a:t>2015 </a:t>
            </a:r>
            <a:r>
              <a:rPr lang="en" sz="2400" smtClean="0"/>
              <a:t>Final </a:t>
            </a:r>
            <a:r>
              <a:rPr lang="en" sz="2400" dirty="0"/>
              <a:t>Design Review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688660"/>
            <a:ext cx="1282588" cy="12800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3" t="14275" r="1932" b="6898"/>
          <a:stretch/>
        </p:blipFill>
        <p:spPr>
          <a:xfrm>
            <a:off x="6837770" y="4385883"/>
            <a:ext cx="1812615" cy="51789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Simulation Slides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5978"/>
            <a:ext cx="8229600" cy="4832131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2" y="0"/>
            <a:ext cx="8237482" cy="51435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110485" y="518615"/>
            <a:ext cx="777922" cy="5800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Next Test Set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7942997" y="736979"/>
            <a:ext cx="266131" cy="20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977719" y="4237630"/>
            <a:ext cx="1624085" cy="668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Set is repeated if there are more than 7 errors.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3"/>
          </p:cNvCxnSpPr>
          <p:nvPr/>
        </p:nvCxnSpPr>
        <p:spPr>
          <a:xfrm>
            <a:off x="7601804" y="4572000"/>
            <a:ext cx="607324" cy="27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21" y="0"/>
            <a:ext cx="8346859" cy="51435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e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235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Specs of the Simulation and Code</a:t>
            </a:r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rm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3200" dirty="0"/>
              <a:t>The time stamps are flexible </a:t>
            </a:r>
            <a:endParaRPr lang="en" sz="3200" dirty="0" smtClean="0"/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en" sz="3200" dirty="0" smtClean="0"/>
              <a:t>The </a:t>
            </a:r>
            <a:r>
              <a:rPr lang="en" sz="3200" dirty="0"/>
              <a:t>simulation records user responses to give performance feedback, but most importantly reinforces concept by informing the student of incorrect </a:t>
            </a:r>
            <a:r>
              <a:rPr lang="en" sz="3200" dirty="0" smtClean="0"/>
              <a:t>responses</a:t>
            </a:r>
            <a:endParaRPr lang="en" sz="32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419100">
              <a:buFont typeface="Arial"/>
              <a:buChar char="●"/>
            </a:pPr>
            <a:r>
              <a:rPr lang="en" sz="2800" dirty="0"/>
              <a:t>Subject can review segments of the simulation before choosing to progress or regress </a:t>
            </a:r>
          </a:p>
          <a:p>
            <a:pPr marL="457200" indent="-419100">
              <a:buFont typeface="Arial"/>
              <a:buChar char="●"/>
            </a:pPr>
            <a:r>
              <a:rPr lang="en" sz="2800" dirty="0"/>
              <a:t>Integrates jQuery and Javascript using online standard libraries, although the goal is eventually to eliminate all the but the most necessary (jQuery and bootstrap)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64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Credits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jQuery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JavaScript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HTML5/CSS3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v</a:t>
            </a:r>
            <a:r>
              <a:rPr lang="en-US" dirty="0" err="1" smtClean="0"/>
              <a:t>ideojs</a:t>
            </a:r>
            <a:endParaRPr lang="en-US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bootstrap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06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SWOT Analysis</a:t>
            </a:r>
          </a:p>
        </p:txBody>
      </p:sp>
      <p:sp>
        <p:nvSpPr>
          <p:cNvPr id="122" name="Shape 122"/>
          <p:cNvSpPr/>
          <p:nvPr/>
        </p:nvSpPr>
        <p:spPr>
          <a:xfrm>
            <a:off x="526800" y="1200150"/>
            <a:ext cx="3646800" cy="173669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>
                <a:latin typeface="Francois One"/>
                <a:ea typeface="Francois One"/>
                <a:cs typeface="Francois One"/>
                <a:sym typeface="Francois One"/>
              </a:rPr>
              <a:t>Strengths</a:t>
            </a:r>
          </a:p>
          <a:p>
            <a:pPr rtl="0">
              <a:spcBef>
                <a:spcPts val="0"/>
              </a:spcBef>
              <a:buNone/>
            </a:pPr>
            <a:endParaRPr/>
          </a:p>
          <a:p>
            <a:pPr rtl="0">
              <a:spcBef>
                <a:spcPts val="0"/>
              </a:spcBef>
              <a:buNone/>
            </a:pPr>
            <a:endParaRPr/>
          </a:p>
          <a:p>
            <a:pPr rtl="0">
              <a:spcBef>
                <a:spcPts val="0"/>
              </a:spcBef>
              <a:buNone/>
            </a:pPr>
            <a:endParaRPr/>
          </a:p>
          <a:p>
            <a:pPr>
              <a:spcBef>
                <a:spcPts val="0"/>
              </a:spcBef>
              <a:buNone/>
            </a:pPr>
            <a:r>
              <a:rPr lang="en"/>
              <a:t>We made the site more user friendly and flexible for the subject to experiment with.</a:t>
            </a:r>
          </a:p>
        </p:txBody>
      </p:sp>
      <p:sp>
        <p:nvSpPr>
          <p:cNvPr id="123" name="Shape 123"/>
          <p:cNvSpPr/>
          <p:nvPr/>
        </p:nvSpPr>
        <p:spPr>
          <a:xfrm>
            <a:off x="4781400" y="1200150"/>
            <a:ext cx="3533100" cy="173669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 dirty="0">
                <a:latin typeface="Francois One"/>
                <a:ea typeface="Francois One"/>
                <a:cs typeface="Francois One"/>
                <a:sym typeface="Francois One"/>
              </a:rPr>
              <a:t>Weaknesses</a:t>
            </a:r>
          </a:p>
          <a:p>
            <a:pPr rtl="0">
              <a:spcBef>
                <a:spcPts val="0"/>
              </a:spcBef>
              <a:buNone/>
            </a:pPr>
            <a:endParaRPr sz="2400" dirty="0">
              <a:latin typeface="Francois One"/>
              <a:ea typeface="Francois One"/>
              <a:cs typeface="Francois One"/>
              <a:sym typeface="Francois One"/>
            </a:endParaRPr>
          </a:p>
          <a:p>
            <a:pPr rtl="0">
              <a:spcBef>
                <a:spcPts val="0"/>
              </a:spcBef>
              <a:buNone/>
            </a:pPr>
            <a:r>
              <a:rPr lang="en" dirty="0"/>
              <a:t>The simulation doesn’t incorporate all the constraints like age, number of past attempts in consideration, etc.  </a:t>
            </a:r>
            <a:endParaRPr lang="en" dirty="0" smtClean="0"/>
          </a:p>
          <a:p>
            <a:pPr rtl="0">
              <a:spcBef>
                <a:spcPts val="0"/>
              </a:spcBef>
              <a:buNone/>
            </a:pPr>
            <a:endParaRPr lang="en"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4" name="Shape 124"/>
          <p:cNvSpPr/>
          <p:nvPr/>
        </p:nvSpPr>
        <p:spPr>
          <a:xfrm>
            <a:off x="546000" y="2936550"/>
            <a:ext cx="3646800" cy="173669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 dirty="0" smtClean="0">
                <a:latin typeface="Francois One"/>
                <a:ea typeface="Francois One"/>
                <a:cs typeface="Francois One"/>
                <a:sym typeface="Francois One"/>
              </a:rPr>
              <a:t>Opportunities</a:t>
            </a:r>
          </a:p>
          <a:p>
            <a:pPr rtl="0">
              <a:spcBef>
                <a:spcPts val="0"/>
              </a:spcBef>
              <a:buNone/>
            </a:pPr>
            <a:endParaRPr sz="2400" dirty="0">
              <a:latin typeface="Francois One"/>
              <a:ea typeface="Francois One"/>
              <a:cs typeface="Francois One"/>
              <a:sym typeface="Francois One"/>
            </a:endParaRPr>
          </a:p>
          <a:p>
            <a:pPr>
              <a:spcBef>
                <a:spcPts val="0"/>
              </a:spcBef>
              <a:buNone/>
            </a:pPr>
            <a:r>
              <a:rPr lang="en" dirty="0" smtClean="0"/>
              <a:t>We can add the same features to all the other sets of a given form.</a:t>
            </a:r>
            <a:endParaRPr lang="en" dirty="0"/>
          </a:p>
        </p:txBody>
      </p:sp>
      <p:sp>
        <p:nvSpPr>
          <p:cNvPr id="125" name="Shape 125"/>
          <p:cNvSpPr/>
          <p:nvPr/>
        </p:nvSpPr>
        <p:spPr>
          <a:xfrm>
            <a:off x="4781400" y="2936550"/>
            <a:ext cx="3533100" cy="1736699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 dirty="0">
                <a:latin typeface="Francois One"/>
                <a:ea typeface="Francois One"/>
                <a:cs typeface="Francois One"/>
                <a:sym typeface="Francois One"/>
              </a:rPr>
              <a:t>Threats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For better results, we need all </a:t>
            </a:r>
            <a:r>
              <a:rPr lang="en" dirty="0" smtClean="0"/>
              <a:t>members </a:t>
            </a:r>
            <a:r>
              <a:rPr lang="en" dirty="0"/>
              <a:t>to become proficient with coding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Q&amp;A Forum</a:t>
            </a:r>
            <a:endParaRPr lang="en-US" dirty="0"/>
          </a:p>
        </p:txBody>
      </p:sp>
      <p:pic>
        <p:nvPicPr>
          <p:cNvPr id="1026" name="Picture 2" descr="http://cdn.meme.li/i/mg2g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5443" y="1480782"/>
            <a:ext cx="4101152" cy="307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276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797" y="2478330"/>
            <a:ext cx="8229600" cy="857400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220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57200" y="177053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Partners</a:t>
            </a:r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1087675" y="1200150"/>
            <a:ext cx="7598999" cy="2822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 dirty="0"/>
              <a:t>In coöperation with the Purdue Department of Speech, Language, and Hearing Sciences (SLHS)</a:t>
            </a:r>
          </a:p>
          <a:p>
            <a:pPr rtl="0">
              <a:spcBef>
                <a:spcPts val="0"/>
              </a:spcBef>
              <a:buNone/>
            </a:pPr>
            <a:endParaRPr sz="2400" dirty="0"/>
          </a:p>
          <a:p>
            <a:pPr rtl="0">
              <a:spcBef>
                <a:spcPts val="0"/>
              </a:spcBef>
              <a:buNone/>
            </a:pPr>
            <a:r>
              <a:rPr lang="en" sz="2400" dirty="0"/>
              <a:t>Primary </a:t>
            </a:r>
            <a:r>
              <a:rPr lang="en" sz="2400" dirty="0" smtClean="0"/>
              <a:t>contacts:</a:t>
            </a:r>
            <a:endParaRPr lang="en" sz="2400" dirty="0"/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-"/>
            </a:pPr>
            <a:r>
              <a:rPr lang="en" sz="2400" dirty="0"/>
              <a:t>Barbara </a:t>
            </a:r>
            <a:r>
              <a:rPr lang="en" sz="2400" dirty="0" smtClean="0"/>
              <a:t>Cicholski, M.A. </a:t>
            </a:r>
            <a:r>
              <a:rPr lang="en" sz="2400" dirty="0"/>
              <a:t>(Speech and </a:t>
            </a:r>
            <a:r>
              <a:rPr lang="en" sz="2400"/>
              <a:t>language </a:t>
            </a:r>
            <a:r>
              <a:rPr lang="en" sz="2400" smtClean="0"/>
              <a:t>pathology)</a:t>
            </a:r>
            <a:endParaRPr lang="en" sz="2400" dirty="0"/>
          </a:p>
          <a:p>
            <a:pPr marL="457200" lvl="0" indent="-3810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-"/>
            </a:pPr>
            <a:r>
              <a:rPr lang="en" sz="2400" dirty="0"/>
              <a:t>Anu </a:t>
            </a:r>
            <a:r>
              <a:rPr lang="en" sz="2400" dirty="0" smtClean="0"/>
              <a:t>Subramanian, Ph. D. (Clinical associate professor; Speech and language pathology)</a:t>
            </a:r>
            <a:endParaRPr lang="en" sz="2400" dirty="0"/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    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dirty="0"/>
              <a:t> 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  <a:p>
            <a:pPr marL="457200" lvl="0" indent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Main Goal</a:t>
            </a:r>
            <a:endParaRPr lang="en" dirty="0"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To design and implement an online simulation of the </a:t>
            </a:r>
            <a:r>
              <a:rPr lang="en" dirty="0" smtClean="0"/>
              <a:t>PPVT-IV exam to train test proctors and help subjects prepare for the actual exam.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PVVT-IV?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dirty="0"/>
              <a:t>Peabody Picture Vocabulary Test Fourth generation (PPVT-IV) for students studying in SLHS-related fields to practice administering </a:t>
            </a:r>
            <a:r>
              <a:rPr lang="en" dirty="0" smtClean="0"/>
              <a:t>this </a:t>
            </a:r>
            <a:r>
              <a:rPr lang="en" dirty="0"/>
              <a:t>exam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This test administers the level of understanding and critical thinking of those with learning disability.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859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09" y="2030043"/>
            <a:ext cx="2686335" cy="256640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266132" y="1514902"/>
            <a:ext cx="29752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Which of the following is a primate?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251" y="2030043"/>
            <a:ext cx="2628900" cy="282491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4872251" y="1514902"/>
            <a:ext cx="32140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Which picture depicts pensive?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39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9"/>
            <a:ext cx="9144000" cy="514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509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Objectives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457200" y="1124625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-"/>
            </a:pPr>
            <a:r>
              <a:rPr lang="en" dirty="0" smtClean="0"/>
              <a:t>Create an online database for storing the videos, forms, and answers</a:t>
            </a:r>
            <a:endParaRPr lang="en" dirty="0"/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-"/>
            </a:pPr>
            <a:r>
              <a:rPr lang="en-US" dirty="0" smtClean="0"/>
              <a:t>F</a:t>
            </a:r>
            <a:r>
              <a:rPr lang="en" dirty="0" smtClean="0"/>
              <a:t>ully implement scoring features and user feedback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-"/>
            </a:pPr>
            <a:r>
              <a:rPr lang="en" dirty="0" smtClean="0"/>
              <a:t>Viewers get an idea of how the actual test is administered.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Timeline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/>
          </a:p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675" y="1281175"/>
            <a:ext cx="5763024" cy="338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Progress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19100">
              <a:buFont typeface="Arial"/>
              <a:buChar char="-"/>
            </a:pPr>
            <a:r>
              <a:rPr lang="en" altLang="zh-CN" dirty="0" smtClean="0"/>
              <a:t>Got </a:t>
            </a:r>
            <a:r>
              <a:rPr lang="en" altLang="zh-CN" dirty="0"/>
              <a:t>the PPVT-4 forms and videos fully understood for coding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-"/>
            </a:pPr>
            <a:r>
              <a:rPr lang="en" dirty="0"/>
              <a:t>Implemented basic features as project partner </a:t>
            </a:r>
            <a:r>
              <a:rPr lang="en" dirty="0" smtClean="0"/>
              <a:t>required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-"/>
            </a:pPr>
            <a:r>
              <a:rPr lang="en" dirty="0" smtClean="0"/>
              <a:t>Add pop ups to time stamps to show answers.</a:t>
            </a: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-"/>
            </a:pPr>
            <a:r>
              <a:rPr lang="en" dirty="0" smtClean="0"/>
              <a:t>Have a database to record responses.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swiss">
  <a:themeElements>
    <a:clrScheme name="Custom 218">
      <a:dk1>
        <a:srgbClr val="000000"/>
      </a:dk1>
      <a:lt1>
        <a:srgbClr val="FFFFFF"/>
      </a:lt1>
      <a:dk2>
        <a:srgbClr val="5B595A"/>
      </a:dk2>
      <a:lt2>
        <a:srgbClr val="CFD4D4"/>
      </a:lt2>
      <a:accent1>
        <a:srgbClr val="CC0202"/>
      </a:accent1>
      <a:accent2>
        <a:srgbClr val="228AFF"/>
      </a:accent2>
      <a:accent3>
        <a:srgbClr val="FBC82F"/>
      </a:accent3>
      <a:accent4>
        <a:srgbClr val="253E91"/>
      </a:accent4>
      <a:accent5>
        <a:srgbClr val="F68D0C"/>
      </a:accent5>
      <a:accent6>
        <a:srgbClr val="257E12"/>
      </a:accent6>
      <a:hlink>
        <a:srgbClr val="144C72"/>
      </a:hlink>
      <a:folHlink>
        <a:srgbClr val="8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57FB1190C9B934FA9E904B297B2DE22" ma:contentTypeVersion="0" ma:contentTypeDescription="Create a new document." ma:contentTypeScope="" ma:versionID="f7934433d1405767125dbd0f11b0f569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8D1F84C-0BBB-430E-83B7-E70AC85932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682F18C-D96D-40F7-8044-F501B2BC12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4A75B0-35AC-4278-8021-ECC4A3E02840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385</Words>
  <Application>Microsoft Office PowerPoint</Application>
  <PresentationFormat>On-screen Show (16:9)</PresentationFormat>
  <Paragraphs>62</Paragraphs>
  <Slides>19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Francois One</vt:lpstr>
      <vt:lpstr>Arial</vt:lpstr>
      <vt:lpstr>swiss</vt:lpstr>
      <vt:lpstr>SLHS-SIM Design Lead - Devika Pradhan Liaison- Michael Wu Programmer-Hang Yang Programmer-Taoyue Zhang</vt:lpstr>
      <vt:lpstr>Partners</vt:lpstr>
      <vt:lpstr>Main Goal</vt:lpstr>
      <vt:lpstr>What is the PVVT-IV?</vt:lpstr>
      <vt:lpstr>Example…</vt:lpstr>
      <vt:lpstr>PowerPoint Presentation</vt:lpstr>
      <vt:lpstr>Objectives</vt:lpstr>
      <vt:lpstr>Timeline</vt:lpstr>
      <vt:lpstr>Progress</vt:lpstr>
      <vt:lpstr>Simulation Slides</vt:lpstr>
      <vt:lpstr>PowerPoint Presentation</vt:lpstr>
      <vt:lpstr>PowerPoint Presentation</vt:lpstr>
      <vt:lpstr>PowerPoint Presentation</vt:lpstr>
      <vt:lpstr>Specs of the Simulation and Code</vt:lpstr>
      <vt:lpstr>PowerPoint Presentation</vt:lpstr>
      <vt:lpstr>Technology Credits</vt:lpstr>
      <vt:lpstr>SWOT Analysis</vt:lpstr>
      <vt:lpstr>Q&amp;A Forum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SLHS-SIM Devika Pradhan Hang Yang Michael Wu Taoyue Zhang</dc:title>
  <dc:creator>Devika Pradhan</dc:creator>
  <cp:lastModifiedBy>Mika</cp:lastModifiedBy>
  <cp:revision>38</cp:revision>
  <dcterms:modified xsi:type="dcterms:W3CDTF">2015-04-23T04:28:57Z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0x010100457FB1190C9B934FA9E904B297B2DE22</vt:lpwstr>
  </property>
</Properties>
</file>